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92" r:id="rId6"/>
    <p:sldId id="293" r:id="rId7"/>
    <p:sldId id="29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7" r:id="rId26"/>
    <p:sldId id="289" r:id="rId27"/>
    <p:sldId id="279" r:id="rId28"/>
    <p:sldId id="290" r:id="rId29"/>
    <p:sldId id="280" r:id="rId30"/>
    <p:sldId id="291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zanner, Silvester" userId="a5fce16e-3d42-4ac4-bc64-40169008ff6e" providerId="ADAL" clId="{955A88E2-4073-41AA-9A58-1C4F2CB606D8}"/>
    <pc:docChg chg="custSel modSld sldOrd">
      <pc:chgData name="Czanner, Silvester" userId="a5fce16e-3d42-4ac4-bc64-40169008ff6e" providerId="ADAL" clId="{955A88E2-4073-41AA-9A58-1C4F2CB606D8}" dt="2022-11-24T20:53:01.056" v="58" actId="14100"/>
      <pc:docMkLst>
        <pc:docMk/>
      </pc:docMkLst>
      <pc:sldChg chg="modSp mod">
        <pc:chgData name="Czanner, Silvester" userId="a5fce16e-3d42-4ac4-bc64-40169008ff6e" providerId="ADAL" clId="{955A88E2-4073-41AA-9A58-1C4F2CB606D8}" dt="2022-11-24T20:15:14.352" v="2" actId="113"/>
        <pc:sldMkLst>
          <pc:docMk/>
          <pc:sldMk cId="3039753916" sldId="257"/>
        </pc:sldMkLst>
        <pc:spChg chg="mod">
          <ac:chgData name="Czanner, Silvester" userId="a5fce16e-3d42-4ac4-bc64-40169008ff6e" providerId="ADAL" clId="{955A88E2-4073-41AA-9A58-1C4F2CB606D8}" dt="2022-11-24T20:15:14.352" v="2" actId="113"/>
          <ac:spMkLst>
            <pc:docMk/>
            <pc:sldMk cId="3039753916" sldId="257"/>
            <ac:spMk id="4" creationId="{00000000-0000-0000-0000-000000000000}"/>
          </ac:spMkLst>
        </pc:spChg>
      </pc:sldChg>
      <pc:sldChg chg="addSp delSp modSp mod">
        <pc:chgData name="Czanner, Silvester" userId="a5fce16e-3d42-4ac4-bc64-40169008ff6e" providerId="ADAL" clId="{955A88E2-4073-41AA-9A58-1C4F2CB606D8}" dt="2022-11-24T20:19:29.137" v="19" actId="14100"/>
        <pc:sldMkLst>
          <pc:docMk/>
          <pc:sldMk cId="3361760664" sldId="258"/>
        </pc:sldMkLst>
        <pc:spChg chg="mod">
          <ac:chgData name="Czanner, Silvester" userId="a5fce16e-3d42-4ac4-bc64-40169008ff6e" providerId="ADAL" clId="{955A88E2-4073-41AA-9A58-1C4F2CB606D8}" dt="2022-11-24T20:19:29.137" v="19" actId="14100"/>
          <ac:spMkLst>
            <pc:docMk/>
            <pc:sldMk cId="3361760664" sldId="258"/>
            <ac:spMk id="3" creationId="{00000000-0000-0000-0000-000000000000}"/>
          </ac:spMkLst>
        </pc:spChg>
        <pc:picChg chg="add del mod">
          <ac:chgData name="Czanner, Silvester" userId="a5fce16e-3d42-4ac4-bc64-40169008ff6e" providerId="ADAL" clId="{955A88E2-4073-41AA-9A58-1C4F2CB606D8}" dt="2022-11-24T20:17:43.749" v="9" actId="478"/>
          <ac:picMkLst>
            <pc:docMk/>
            <pc:sldMk cId="3361760664" sldId="258"/>
            <ac:picMk id="5" creationId="{C95D211A-B78D-DB07-18DB-F9B7FC3EE16E}"/>
          </ac:picMkLst>
        </pc:picChg>
        <pc:picChg chg="add mod modCrop">
          <ac:chgData name="Czanner, Silvester" userId="a5fce16e-3d42-4ac4-bc64-40169008ff6e" providerId="ADAL" clId="{955A88E2-4073-41AA-9A58-1C4F2CB606D8}" dt="2022-11-24T20:18:47.592" v="14" actId="1076"/>
          <ac:picMkLst>
            <pc:docMk/>
            <pc:sldMk cId="3361760664" sldId="258"/>
            <ac:picMk id="6" creationId="{784A588E-A871-19EE-EE32-859D793F3165}"/>
          </ac:picMkLst>
        </pc:picChg>
        <pc:picChg chg="add mod">
          <ac:chgData name="Czanner, Silvester" userId="a5fce16e-3d42-4ac4-bc64-40169008ff6e" providerId="ADAL" clId="{955A88E2-4073-41AA-9A58-1C4F2CB606D8}" dt="2022-11-24T20:19:22.993" v="18" actId="1076"/>
          <ac:picMkLst>
            <pc:docMk/>
            <pc:sldMk cId="3361760664" sldId="258"/>
            <ac:picMk id="7" creationId="{56862357-F776-0FCD-EED2-C67ED032523D}"/>
          </ac:picMkLst>
        </pc:picChg>
      </pc:sldChg>
      <pc:sldChg chg="addSp modSp mod ord">
        <pc:chgData name="Czanner, Silvester" userId="a5fce16e-3d42-4ac4-bc64-40169008ff6e" providerId="ADAL" clId="{955A88E2-4073-41AA-9A58-1C4F2CB606D8}" dt="2022-11-24T20:27:19.829" v="38" actId="14100"/>
        <pc:sldMkLst>
          <pc:docMk/>
          <pc:sldMk cId="867442266" sldId="259"/>
        </pc:sldMkLst>
        <pc:spChg chg="mod">
          <ac:chgData name="Czanner, Silvester" userId="a5fce16e-3d42-4ac4-bc64-40169008ff6e" providerId="ADAL" clId="{955A88E2-4073-41AA-9A58-1C4F2CB606D8}" dt="2022-11-24T20:20:37.110" v="25" actId="313"/>
          <ac:spMkLst>
            <pc:docMk/>
            <pc:sldMk cId="867442266" sldId="259"/>
            <ac:spMk id="2" creationId="{00000000-0000-0000-0000-000000000000}"/>
          </ac:spMkLst>
        </pc:spChg>
        <pc:spChg chg="mod">
          <ac:chgData name="Czanner, Silvester" userId="a5fce16e-3d42-4ac4-bc64-40169008ff6e" providerId="ADAL" clId="{955A88E2-4073-41AA-9A58-1C4F2CB606D8}" dt="2022-11-24T20:25:06.972" v="31" actId="113"/>
          <ac:spMkLst>
            <pc:docMk/>
            <pc:sldMk cId="867442266" sldId="259"/>
            <ac:spMk id="3" creationId="{00000000-0000-0000-0000-000000000000}"/>
          </ac:spMkLst>
        </pc:spChg>
        <pc:picChg chg="add mod">
          <ac:chgData name="Czanner, Silvester" userId="a5fce16e-3d42-4ac4-bc64-40169008ff6e" providerId="ADAL" clId="{955A88E2-4073-41AA-9A58-1C4F2CB606D8}" dt="2022-11-24T20:25:11.171" v="32" actId="14100"/>
          <ac:picMkLst>
            <pc:docMk/>
            <pc:sldMk cId="867442266" sldId="259"/>
            <ac:picMk id="5" creationId="{4A85727E-B8EA-4F6E-BA76-E7F5540E63DC}"/>
          </ac:picMkLst>
        </pc:picChg>
        <pc:picChg chg="add mod modCrop">
          <ac:chgData name="Czanner, Silvester" userId="a5fce16e-3d42-4ac4-bc64-40169008ff6e" providerId="ADAL" clId="{955A88E2-4073-41AA-9A58-1C4F2CB606D8}" dt="2022-11-24T20:27:19.829" v="38" actId="14100"/>
          <ac:picMkLst>
            <pc:docMk/>
            <pc:sldMk cId="867442266" sldId="259"/>
            <ac:picMk id="6" creationId="{673B52D0-EFCF-713D-4A50-867646B1885C}"/>
          </ac:picMkLst>
        </pc:picChg>
      </pc:sldChg>
      <pc:sldChg chg="modSp mod">
        <pc:chgData name="Czanner, Silvester" userId="a5fce16e-3d42-4ac4-bc64-40169008ff6e" providerId="ADAL" clId="{955A88E2-4073-41AA-9A58-1C4F2CB606D8}" dt="2022-11-24T20:30:27.264" v="41" actId="403"/>
        <pc:sldMkLst>
          <pc:docMk/>
          <pc:sldMk cId="1884981695" sldId="261"/>
        </pc:sldMkLst>
        <pc:spChg chg="mod">
          <ac:chgData name="Czanner, Silvester" userId="a5fce16e-3d42-4ac4-bc64-40169008ff6e" providerId="ADAL" clId="{955A88E2-4073-41AA-9A58-1C4F2CB606D8}" dt="2022-11-24T20:30:27.264" v="41" actId="403"/>
          <ac:spMkLst>
            <pc:docMk/>
            <pc:sldMk cId="1884981695" sldId="261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33:02.220" v="44" actId="113"/>
        <pc:sldMkLst>
          <pc:docMk/>
          <pc:sldMk cId="358478795" sldId="264"/>
        </pc:sldMkLst>
        <pc:spChg chg="mod">
          <ac:chgData name="Czanner, Silvester" userId="a5fce16e-3d42-4ac4-bc64-40169008ff6e" providerId="ADAL" clId="{955A88E2-4073-41AA-9A58-1C4F2CB606D8}" dt="2022-11-24T20:33:02.220" v="44" actId="113"/>
          <ac:spMkLst>
            <pc:docMk/>
            <pc:sldMk cId="358478795" sldId="264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34:49.121" v="47" actId="113"/>
        <pc:sldMkLst>
          <pc:docMk/>
          <pc:sldMk cId="121778418" sldId="266"/>
        </pc:sldMkLst>
        <pc:spChg chg="mod">
          <ac:chgData name="Czanner, Silvester" userId="a5fce16e-3d42-4ac4-bc64-40169008ff6e" providerId="ADAL" clId="{955A88E2-4073-41AA-9A58-1C4F2CB606D8}" dt="2022-11-24T20:34:49.121" v="47" actId="113"/>
          <ac:spMkLst>
            <pc:docMk/>
            <pc:sldMk cId="121778418" sldId="266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42:06.477" v="49" actId="207"/>
        <pc:sldMkLst>
          <pc:docMk/>
          <pc:sldMk cId="2249819724" sldId="272"/>
        </pc:sldMkLst>
        <pc:spChg chg="mod">
          <ac:chgData name="Czanner, Silvester" userId="a5fce16e-3d42-4ac4-bc64-40169008ff6e" providerId="ADAL" clId="{955A88E2-4073-41AA-9A58-1C4F2CB606D8}" dt="2022-11-24T20:42:06.477" v="49" actId="207"/>
          <ac:spMkLst>
            <pc:docMk/>
            <pc:sldMk cId="2249819724" sldId="272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45:28.261" v="51" actId="403"/>
        <pc:sldMkLst>
          <pc:docMk/>
          <pc:sldMk cId="2368576707" sldId="277"/>
        </pc:sldMkLst>
        <pc:spChg chg="mod">
          <ac:chgData name="Czanner, Silvester" userId="a5fce16e-3d42-4ac4-bc64-40169008ff6e" providerId="ADAL" clId="{955A88E2-4073-41AA-9A58-1C4F2CB606D8}" dt="2022-11-24T20:45:28.261" v="51" actId="403"/>
          <ac:spMkLst>
            <pc:docMk/>
            <pc:sldMk cId="2368576707" sldId="277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53:01.056" v="58" actId="14100"/>
        <pc:sldMkLst>
          <pc:docMk/>
          <pc:sldMk cId="92993327" sldId="282"/>
        </pc:sldMkLst>
        <pc:spChg chg="mod">
          <ac:chgData name="Czanner, Silvester" userId="a5fce16e-3d42-4ac4-bc64-40169008ff6e" providerId="ADAL" clId="{955A88E2-4073-41AA-9A58-1C4F2CB606D8}" dt="2022-11-24T20:53:01.056" v="58" actId="14100"/>
          <ac:spMkLst>
            <pc:docMk/>
            <pc:sldMk cId="92993327" sldId="282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955A88E2-4073-41AA-9A58-1C4F2CB606D8}" dt="2022-11-24T20:46:11.294" v="54" actId="403"/>
        <pc:sldMkLst>
          <pc:docMk/>
          <pc:sldMk cId="3201491357" sldId="289"/>
        </pc:sldMkLst>
        <pc:spChg chg="mod">
          <ac:chgData name="Czanner, Silvester" userId="a5fce16e-3d42-4ac4-bc64-40169008ff6e" providerId="ADAL" clId="{955A88E2-4073-41AA-9A58-1C4F2CB606D8}" dt="2022-11-24T20:46:11.294" v="54" actId="403"/>
          <ac:spMkLst>
            <pc:docMk/>
            <pc:sldMk cId="3201491357" sldId="289"/>
            <ac:spMk id="3" creationId="{00000000-0000-0000-0000-000000000000}"/>
          </ac:spMkLst>
        </pc:spChg>
      </pc:sldChg>
    </pc:docChg>
  </pc:docChgLst>
  <pc:docChgLst>
    <pc:chgData name="Czanner, Silvester" userId="a5fce16e-3d42-4ac4-bc64-40169008ff6e" providerId="ADAL" clId="{B025421B-2BA0-4AAF-8CFE-9C9215BCCC0D}"/>
    <pc:docChg chg="modSld sldOrd">
      <pc:chgData name="Czanner, Silvester" userId="a5fce16e-3d42-4ac4-bc64-40169008ff6e" providerId="ADAL" clId="{B025421B-2BA0-4AAF-8CFE-9C9215BCCC0D}" dt="2023-11-06T14:21:02.289" v="3"/>
      <pc:docMkLst>
        <pc:docMk/>
      </pc:docMkLst>
      <pc:sldChg chg="ord">
        <pc:chgData name="Czanner, Silvester" userId="a5fce16e-3d42-4ac4-bc64-40169008ff6e" providerId="ADAL" clId="{B025421B-2BA0-4AAF-8CFE-9C9215BCCC0D}" dt="2023-11-06T14:21:02.289" v="3"/>
        <pc:sldMkLst>
          <pc:docMk/>
          <pc:sldMk cId="867442266" sldId="259"/>
        </pc:sldMkLst>
      </pc:sldChg>
      <pc:sldChg chg="modSp mod">
        <pc:chgData name="Czanner, Silvester" userId="a5fce16e-3d42-4ac4-bc64-40169008ff6e" providerId="ADAL" clId="{B025421B-2BA0-4AAF-8CFE-9C9215BCCC0D}" dt="2023-11-06T13:41:20.294" v="1" actId="14100"/>
        <pc:sldMkLst>
          <pc:docMk/>
          <pc:sldMk cId="3201491357" sldId="289"/>
        </pc:sldMkLst>
        <pc:spChg chg="mod">
          <ac:chgData name="Czanner, Silvester" userId="a5fce16e-3d42-4ac4-bc64-40169008ff6e" providerId="ADAL" clId="{B025421B-2BA0-4AAF-8CFE-9C9215BCCC0D}" dt="2023-11-06T13:41:20.294" v="1" actId="14100"/>
          <ac:spMkLst>
            <pc:docMk/>
            <pc:sldMk cId="3201491357" sldId="28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D5BAE-704B-E247-9682-2A130BE5EE1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22E00-1125-0240-A220-2F30E0523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576E-BF7F-F24C-A890-5804DEA08030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F90D-22C5-FC49-B6EA-BC18CB68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7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8251-D2D4-7A45-864F-EC0BB3F4963C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5F8-36A6-0B4F-AECC-009CC0E432A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E150-1067-AF4D-898A-A509C57B5B25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EA70-21C3-3D45-A965-97FA0ED8791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885-86CF-BE40-9201-867FC2F8D7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5AEB-4511-864D-99A0-085768AF374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5CFC3-633F-774E-A55F-BF16BE980652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5B5E-A617-504A-9A7A-2943C5D5E3DD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D6C3-1218-4948-A671-55B6AB4BCAB8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78AB-3E22-5A4E-8F9A-1E41A084121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DB66B-F046-4C47-9E4B-CD444598922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E9F6576-CD80-C44C-B130-390584874745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85" y="2529534"/>
            <a:ext cx="7315200" cy="25950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Computational </a:t>
            </a:r>
            <a:br>
              <a:rPr lang="en-US" sz="4000" dirty="0"/>
            </a:br>
            <a:r>
              <a:rPr lang="en-US" sz="4000" dirty="0"/>
              <a:t>Complexity and </a:t>
            </a:r>
            <a:br>
              <a:rPr lang="en-US" sz="4000" dirty="0"/>
            </a:br>
            <a:r>
              <a:rPr lang="en-US" sz="4000" dirty="0"/>
              <a:t>Intractability: </a:t>
            </a:r>
            <a:br>
              <a:rPr lang="en-US" sz="4000" dirty="0"/>
            </a:br>
            <a:r>
              <a:rPr lang="en-US" sz="4000" dirty="0"/>
              <a:t>An Introduction to </a:t>
            </a:r>
            <a:br>
              <a:rPr lang="en-US" sz="4000" dirty="0"/>
            </a:br>
            <a:r>
              <a:rPr lang="en-US" sz="4000" dirty="0"/>
              <a:t>the Theory of NP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Chapter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6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333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General Categories of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877205"/>
            <a:ext cx="7903029" cy="3539527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Problems for which polynomial-time algorithms have been found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Problems that have been proven to be intractable 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Problems that have not been proven to be intractable, but for which polynomial-time algorithms have never been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996C5-89D1-5347-BB83-5124521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21" y="4368014"/>
            <a:ext cx="7392514" cy="24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Polynomial-time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20747"/>
            <a:ext cx="7315200" cy="3539527"/>
          </a:xfrm>
        </p:spPr>
        <p:txBody>
          <a:bodyPr/>
          <a:lstStyle/>
          <a:p>
            <a:r>
              <a:rPr lang="el-GR" sz="2400" dirty="0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nlgn</a:t>
            </a:r>
            <a:r>
              <a:rPr lang="en-US" sz="2400" dirty="0">
                <a:solidFill>
                  <a:schemeClr val="bg1"/>
                </a:solidFill>
              </a:rPr>
              <a:t>) for sorting</a:t>
            </a:r>
          </a:p>
          <a:p>
            <a:r>
              <a:rPr lang="el-GR" sz="2400" dirty="0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lgn</a:t>
            </a:r>
            <a:r>
              <a:rPr lang="en-US" sz="2400" dirty="0">
                <a:solidFill>
                  <a:schemeClr val="bg1"/>
                </a:solidFill>
              </a:rPr>
              <a:t>) for searching</a:t>
            </a:r>
          </a:p>
          <a:p>
            <a:r>
              <a:rPr lang="el-GR" sz="2400" dirty="0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(n</a:t>
            </a:r>
            <a:r>
              <a:rPr lang="en-US" sz="2400" baseline="300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) for chained-matrix multiplication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A0977-F188-A6DC-9AA5-72193510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10"/>
          <a:stretch/>
        </p:blipFill>
        <p:spPr>
          <a:xfrm>
            <a:off x="2792873" y="3557781"/>
            <a:ext cx="3365332" cy="2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5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Proven to be Intractable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6062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Unrealistic definition of the Problem </a:t>
            </a:r>
            <a:r>
              <a:rPr lang="en-US" sz="2400" dirty="0">
                <a:solidFill>
                  <a:schemeClr val="bg1"/>
                </a:solidFill>
              </a:rPr>
              <a:t>(Hamiltonian Circuits)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Un-Decidable problems</a:t>
            </a:r>
            <a:r>
              <a:rPr lang="en-US" sz="2400" dirty="0">
                <a:solidFill>
                  <a:schemeClr val="bg1"/>
                </a:solidFill>
              </a:rPr>
              <a:t>: The Halting Problem (proven un-decidable by Alan Turing).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Decidable intractable problems</a:t>
            </a:r>
            <a:r>
              <a:rPr lang="en-US" sz="2400" dirty="0">
                <a:solidFill>
                  <a:schemeClr val="bg1"/>
                </a:solidFill>
              </a:rPr>
              <a:t>: researchers have shown some problems from automata and mathematical logic intractable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Not proven to be intractable no existing polynomial 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96947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Traveling salesperson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0-1 Knapsack</a:t>
            </a:r>
          </a:p>
          <a:p>
            <a:r>
              <a:rPr lang="en-US" sz="2400" dirty="0">
                <a:solidFill>
                  <a:schemeClr val="bg1"/>
                </a:solidFill>
              </a:rPr>
              <a:t>Graph coloring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Sum of subsets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38C3C-FF95-CEFB-ADF6-530AB2E22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8"/>
          <a:stretch/>
        </p:blipFill>
        <p:spPr>
          <a:xfrm>
            <a:off x="4254758" y="2982939"/>
            <a:ext cx="3816222" cy="31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686" y="1904155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Decision problems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The class P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Nondeterministic algorithms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The class NP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Polynomial transformations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The class of NP-Complete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046F0-B576-3FC0-8D8B-3B8FCA51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746" y="1712723"/>
            <a:ext cx="31517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/>
              <a:t>Decision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102" y="1757461"/>
            <a:ext cx="8014996" cy="498857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where the output is a simple “yes” or “no”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Theory of NP-completeness is developed by restricting problems to decision problems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Optimization problems can be transformed into decision problems</a:t>
            </a:r>
          </a:p>
          <a:p>
            <a:r>
              <a:rPr lang="en-US" sz="2400" dirty="0">
                <a:solidFill>
                  <a:schemeClr val="bg1"/>
                </a:solidFill>
              </a:rPr>
              <a:t>Optimization problems are at least as hard as the associated decision problem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If polynomial-time algorithm for the optimization problem is found, we would have a polynomial-time algorithm for the corresponding decision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6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0447"/>
            <a:ext cx="7315200" cy="1154097"/>
          </a:xfrm>
        </p:spPr>
        <p:txBody>
          <a:bodyPr/>
          <a:lstStyle/>
          <a:p>
            <a:r>
              <a:rPr lang="en-US" dirty="0"/>
              <a:t>Decision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844547"/>
            <a:ext cx="8098971" cy="35395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Traveling Salesperson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For a given positive number d, is there a tour having length &lt;= d?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0-1 Knapsack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For a given profit P, is it possible to load the knapsack such that total weight &lt;= 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61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0447"/>
            <a:ext cx="7315200" cy="1154097"/>
          </a:xfrm>
        </p:spPr>
        <p:txBody>
          <a:bodyPr/>
          <a:lstStyle/>
          <a:p>
            <a:r>
              <a:rPr lang="en-US" dirty="0"/>
              <a:t>Class 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33662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set of all decision problems that can be solved by polynomial-time algorithms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Decision versions of searching, shortest path, spanning tree, etc. belong to P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 problems such as traveling salesperson and 0-1 Knapsack (no polynomial-time algorithm has been found), etc., belong to P?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No one knows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To know a decision problem is not in P, it must be proven it is not possible to develop a polynomial-time algorithm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7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98" y="548797"/>
            <a:ext cx="7651102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Nondeterministic Algorithms – consist of 2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861" y="1833522"/>
            <a:ext cx="4469363" cy="35395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1. </a:t>
            </a:r>
            <a:r>
              <a:rPr lang="en-US" sz="2400" b="1" dirty="0">
                <a:solidFill>
                  <a:schemeClr val="bg1"/>
                </a:solidFill>
              </a:rPr>
              <a:t>Nondeterministic phase </a:t>
            </a:r>
            <a:r>
              <a:rPr lang="en-US" sz="2400" dirty="0">
                <a:solidFill>
                  <a:schemeClr val="bg1"/>
                </a:solidFill>
              </a:rPr>
              <a:t>– </a:t>
            </a:r>
            <a:r>
              <a:rPr lang="en-US" sz="2400" dirty="0">
                <a:solidFill>
                  <a:srgbClr val="FF0000"/>
                </a:solidFill>
              </a:rPr>
              <a:t>Guessing Phase</a:t>
            </a:r>
            <a:r>
              <a:rPr lang="en-US" sz="2400" dirty="0">
                <a:solidFill>
                  <a:schemeClr val="bg1"/>
                </a:solidFill>
              </a:rPr>
              <a:t>: given an instance of a problem, a solution is guessed</a:t>
            </a:r>
          </a:p>
          <a:p>
            <a:pPr marL="4572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2. </a:t>
            </a:r>
            <a:r>
              <a:rPr lang="en-US" sz="2400" b="1" dirty="0">
                <a:solidFill>
                  <a:schemeClr val="bg1"/>
                </a:solidFill>
              </a:rPr>
              <a:t>Deterministic  phase </a:t>
            </a:r>
            <a:r>
              <a:rPr lang="en-US" sz="2400" dirty="0">
                <a:solidFill>
                  <a:schemeClr val="bg1"/>
                </a:solidFill>
              </a:rPr>
              <a:t>– </a:t>
            </a:r>
            <a:r>
              <a:rPr lang="en-US" sz="2400" dirty="0">
                <a:solidFill>
                  <a:srgbClr val="FF0000"/>
                </a:solidFill>
              </a:rPr>
              <a:t>Verification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PDF] Nondeterministic Algorithms | Semantic Scholar">
            <a:extLst>
              <a:ext uri="{FF2B5EF4-FFF2-40B4-BE49-F238E27FC236}">
                <a16:creationId xmlns:a16="http://schemas.microsoft.com/office/drawing/2014/main" id="{1494637E-0423-5640-7774-A776CB5E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58" y="1702894"/>
            <a:ext cx="4295442" cy="49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4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Deterministic Phase </a:t>
            </a:r>
            <a:br>
              <a:rPr lang="en-US" dirty="0"/>
            </a:br>
            <a:r>
              <a:rPr lang="en-US" dirty="0"/>
              <a:t>– Verification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42519"/>
            <a:ext cx="7707086" cy="425300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Input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Instance of the problem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String s: </a:t>
            </a:r>
            <a:r>
              <a:rPr lang="en-US" sz="2400" b="1" dirty="0">
                <a:solidFill>
                  <a:schemeClr val="bg1"/>
                </a:solidFill>
              </a:rPr>
              <a:t>the guess</a:t>
            </a:r>
          </a:p>
          <a:p>
            <a:r>
              <a:rPr lang="en-US" sz="2400" dirty="0">
                <a:solidFill>
                  <a:schemeClr val="bg1"/>
                </a:solidFill>
              </a:rPr>
              <a:t>Phase proceeds in an ordinary, deterministic manner: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Eventually halts with an answer yes – the guess, s, </a:t>
            </a:r>
            <a:r>
              <a:rPr lang="en-US" sz="2400" b="1" dirty="0">
                <a:solidFill>
                  <a:schemeClr val="bg1"/>
                </a:solidFill>
              </a:rPr>
              <a:t>is a solution to the problem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Eventually halts with an answer no – the guess, s, </a:t>
            </a:r>
            <a:r>
              <a:rPr lang="en-US" sz="2400" b="1" dirty="0">
                <a:solidFill>
                  <a:schemeClr val="bg1"/>
                </a:solidFill>
              </a:rPr>
              <a:t>is not a solution to the problem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Continues executing for 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400" y="2018719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Classify problems as tractable or intractable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Define decision problems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Define the class P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Define nondeterministic algorithms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Define the class NP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Define polynomial transformations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Define the class of NP-Complete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53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Polynomial-time Nondeterministic Algorithm (NDA)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18718"/>
            <a:ext cx="3657600" cy="280520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 nondeterministic algorithm </a:t>
            </a:r>
            <a:r>
              <a:rPr lang="en-US" sz="2400" dirty="0">
                <a:solidFill>
                  <a:schemeClr val="bg1"/>
                </a:solidFill>
              </a:rPr>
              <a:t>whose </a:t>
            </a:r>
            <a:r>
              <a:rPr lang="en-US" sz="2400" b="1" dirty="0">
                <a:solidFill>
                  <a:srgbClr val="FF0000"/>
                </a:solidFill>
              </a:rPr>
              <a:t>verification stage </a:t>
            </a:r>
            <a:r>
              <a:rPr lang="en-US" sz="2400" dirty="0">
                <a:solidFill>
                  <a:schemeClr val="bg1"/>
                </a:solidFill>
              </a:rPr>
              <a:t>is a </a:t>
            </a:r>
            <a:r>
              <a:rPr lang="en-US" sz="2400" b="1" dirty="0">
                <a:solidFill>
                  <a:schemeClr val="bg1"/>
                </a:solidFill>
              </a:rPr>
              <a:t>polynomial-time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54B6F-0FF3-752F-9000-7AC76460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737" y="1723609"/>
            <a:ext cx="4307061" cy="456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Class 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75176"/>
            <a:ext cx="8005665" cy="353952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set of all decision problems that can be solved by polynomial-time nondeterministic algorithms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Nondeterministic polynomial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For a problem to be in NP, there must be an algorithm that does the verification in polynomial time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Traveling salesperson decision problem belongs to NP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Show a guess, s, length polynomial bounded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Yes answer verified in a polynomial number of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7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47" y="569512"/>
            <a:ext cx="7819053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Suppose answer yes for a given instance of traveling sales person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33" y="2192890"/>
            <a:ext cx="8528179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 may guess all (n-1)! tours before guessing the tour with the yes answer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Polynomial-time verifiability, not solvability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guess for that tour is done in polynomial time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verification of the guess is done in polynomial time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Branch and bound probably produces a better solution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Purpose: problem classification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8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Is P </a:t>
            </a:r>
            <a:r>
              <a:rPr lang="en-US" baseline="30000" dirty="0">
                <a:sym typeface="Symbol"/>
              </a:rPr>
              <a:t></a:t>
            </a:r>
            <a:r>
              <a:rPr lang="en-US" dirty="0">
                <a:sym typeface="Symbol"/>
              </a:rPr>
              <a:t> NP?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9343" y="1855788"/>
            <a:ext cx="7826828" cy="353853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has not been proven that there is a problem in NP that is not in P</a:t>
            </a:r>
          </a:p>
          <a:p>
            <a:r>
              <a:rPr lang="en-US" sz="2400" dirty="0">
                <a:solidFill>
                  <a:schemeClr val="bg1"/>
                </a:solidFill>
              </a:rPr>
              <a:t>NP-P may be empty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P=NP? One of the most important questions in CS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show P!=NP, find a problem in NP that is not in P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show P = NP, find polynomial-time algorithm for each problem in NP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2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Figure  9.3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9003"/>
            <a:ext cx="5072743" cy="313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12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80398"/>
            <a:ext cx="7315200" cy="1154097"/>
          </a:xfrm>
        </p:spPr>
        <p:txBody>
          <a:bodyPr/>
          <a:lstStyle/>
          <a:p>
            <a:r>
              <a:rPr lang="en-US" dirty="0"/>
              <a:t>CNF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8" y="1953405"/>
            <a:ext cx="7315200" cy="353952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CNF – </a:t>
            </a:r>
            <a:r>
              <a:rPr lang="en-US" sz="2800" b="1" dirty="0">
                <a:solidFill>
                  <a:schemeClr val="bg1"/>
                </a:solidFill>
              </a:rPr>
              <a:t>Conjunctive Normal Form</a:t>
            </a:r>
          </a:p>
          <a:p>
            <a:r>
              <a:rPr lang="en-US" sz="2800" dirty="0">
                <a:solidFill>
                  <a:schemeClr val="bg1"/>
                </a:solidFill>
              </a:rPr>
              <a:t>Logical (Boolean) variable: can have one of two values: TRUE or FALSE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Literal</a:t>
            </a:r>
            <a:r>
              <a:rPr lang="en-US" sz="2800" dirty="0">
                <a:solidFill>
                  <a:schemeClr val="bg1"/>
                </a:solidFill>
              </a:rPr>
              <a:t>: logical variable or the negation of a logical variable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x is a logical variable</a:t>
            </a:r>
          </a:p>
          <a:p>
            <a:pPr lvl="1"/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sym typeface="Symbol"/>
              </a:rPr>
              <a:t>x is the negation of a logical variable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7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548797"/>
            <a:ext cx="7781731" cy="1154097"/>
          </a:xfrm>
        </p:spPr>
        <p:txBody>
          <a:bodyPr/>
          <a:lstStyle/>
          <a:p>
            <a:r>
              <a:rPr lang="en-US" dirty="0"/>
              <a:t>CNF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10" y="1909862"/>
            <a:ext cx="8760786" cy="353952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A </a:t>
            </a:r>
            <a:r>
              <a:rPr lang="en-US" sz="2800" b="1" dirty="0">
                <a:solidFill>
                  <a:schemeClr val="bg1"/>
                </a:solidFill>
                <a:sym typeface="Symbol"/>
              </a:rPr>
              <a:t>clause</a:t>
            </a:r>
            <a:r>
              <a:rPr lang="en-US" sz="2800" dirty="0">
                <a:solidFill>
                  <a:schemeClr val="bg1"/>
                </a:solidFill>
                <a:sym typeface="Symbol"/>
              </a:rPr>
              <a:t> is a disjunction of literals (e.g. p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sym typeface="Symbol"/>
              </a:rPr>
              <a:t> q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 s)</a:t>
            </a:r>
          </a:p>
          <a:p>
            <a:r>
              <a:rPr lang="en-US" sz="2800" b="1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A logical expression is in </a:t>
            </a:r>
            <a:r>
              <a:rPr lang="en-US" sz="3600" b="1" dirty="0">
                <a:solidFill>
                  <a:srgbClr val="FF0000"/>
                </a:solidFill>
                <a:ea typeface="ＭＳ ゴシック"/>
                <a:cs typeface="ＭＳ ゴシック"/>
                <a:sym typeface="Symbol"/>
              </a:rPr>
              <a:t>Conjunctive Normal Form </a:t>
            </a:r>
            <a:r>
              <a:rPr lang="en-US" sz="2800" b="1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if it is a conjunction of clauses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sym typeface="Symbol"/>
              </a:rPr>
              <a:t>(p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sym typeface="Symbol"/>
              </a:rPr>
              <a:t> q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 s)∧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(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q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r) (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p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r)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∧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(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r 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s)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 ∧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(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p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 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ＭＳ ゴシック"/>
                <a:ea typeface="ＭＳ ゴシック"/>
                <a:cs typeface="ＭＳ ゴシック"/>
                <a:sym typeface="Symbol"/>
              </a:rPr>
              <a:t>∨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   </a:t>
            </a:r>
            <a:r>
              <a:rPr lang="en-US" sz="2800" baseline="30000" dirty="0">
                <a:solidFill>
                  <a:schemeClr val="bg1"/>
                </a:solidFill>
                <a:sym typeface="Symbol"/>
              </a:rPr>
              <a:t></a:t>
            </a:r>
            <a:r>
              <a:rPr lang="en-US" sz="2800" dirty="0">
                <a:solidFill>
                  <a:schemeClr val="bg1"/>
                </a:solidFill>
                <a:ea typeface="ＭＳ ゴシック"/>
                <a:cs typeface="ＭＳ ゴシック"/>
                <a:sym typeface="Symbol"/>
              </a:rPr>
              <a:t>q)</a:t>
            </a:r>
            <a:endParaRPr lang="en-US" sz="2800" dirty="0">
              <a:solidFill>
                <a:schemeClr val="bg1"/>
              </a:solidFill>
              <a:latin typeface="ＭＳ ゴシック"/>
              <a:ea typeface="ＭＳ ゴシック"/>
              <a:cs typeface="ＭＳ ゴシック"/>
              <a:sym typeface="Symbo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49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CNF - </a:t>
            </a:r>
            <a:r>
              <a:rPr lang="en-US" b="1" dirty="0"/>
              <a:t>Satisfiability</a:t>
            </a:r>
            <a:r>
              <a:rPr lang="en-US" dirty="0"/>
              <a:t> Decision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75176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Is there a truth assignment for the variables of a CNF expression which evaluates to true?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For the answer to be yes, each clause must evaluate to TRUE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Assume n variables, 2</a:t>
            </a:r>
            <a:r>
              <a:rPr lang="en-US" sz="2400" baseline="30000" dirty="0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 rows in the truth table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Easy to write a polynomial-time algorithm takes as input a logical CNF expression and a set of truth assignments to the variables and verifies whether it evaluates to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6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CNF </a:t>
            </a:r>
            <a:r>
              <a:rPr lang="en-US" dirty="0" err="1"/>
              <a:t>Satisfiability</a:t>
            </a:r>
            <a:r>
              <a:rPr lang="en-US" dirty="0"/>
              <a:t> Decision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7833"/>
            <a:ext cx="747382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Problem is in NP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polynomial-time algorithm for it has been found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Cook proved that if CNF-</a:t>
            </a:r>
            <a:r>
              <a:rPr lang="en-US" sz="2400" dirty="0" err="1">
                <a:solidFill>
                  <a:schemeClr val="bg1"/>
                </a:solidFill>
              </a:rPr>
              <a:t>Satisfiability</a:t>
            </a:r>
            <a:r>
              <a:rPr lang="en-US" sz="2400" dirty="0">
                <a:solidFill>
                  <a:schemeClr val="bg1"/>
                </a:solidFill>
              </a:rPr>
              <a:t> is in P, P = NP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33D78-7BD5-D80F-DEDF-31986E71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19" y="3634272"/>
            <a:ext cx="5120361" cy="28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8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Polynomial-time Reducibility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75176"/>
            <a:ext cx="8136294" cy="3539527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Want to solve decision problem A</a:t>
            </a:r>
          </a:p>
          <a:p>
            <a:r>
              <a:rPr lang="en-US" sz="2600" dirty="0">
                <a:solidFill>
                  <a:schemeClr val="bg1"/>
                </a:solidFill>
              </a:rPr>
              <a:t>Have an algorithm to solve decision problem B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Can write an algorithm that creates instance y of problem B from every instance x of problem A</a:t>
            </a:r>
            <a:r>
              <a:rPr lang="en-US" sz="2600" dirty="0">
                <a:solidFill>
                  <a:schemeClr val="bg1"/>
                </a:solidFill>
              </a:rPr>
              <a:t> such that: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Algorithm for B answers yes for y if the answer to problem A is yes for x</a:t>
            </a:r>
          </a:p>
          <a:p>
            <a:pPr marL="502920" lvl="2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/>
              <a:t>Traveling Salesperson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02894"/>
            <a:ext cx="7447280" cy="374649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 algorithm has ever been developed with a Worst-case time complexity better than exponential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It has never been proven that such an algorithm is not possible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NP-Complete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A588E-A871-19EE-EE32-859D793F3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88"/>
          <a:stretch/>
        </p:blipFill>
        <p:spPr>
          <a:xfrm flipH="1">
            <a:off x="1268338" y="4052736"/>
            <a:ext cx="2094621" cy="2793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62357-F776-0FCD-EED2-C67ED03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982" y="3679625"/>
            <a:ext cx="3604578" cy="23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0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22219"/>
            <a:ext cx="7315200" cy="1154097"/>
          </a:xfrm>
        </p:spPr>
        <p:txBody>
          <a:bodyPr/>
          <a:lstStyle/>
          <a:p>
            <a:r>
              <a:rPr lang="en-US" dirty="0"/>
              <a:t>Polynomial-time Reducibility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8" y="1822776"/>
            <a:ext cx="7315200" cy="3539527"/>
          </a:xfrm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</a:rPr>
              <a:t>Transformation algorithm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Function that maps every instance of problem A to an instance of problem B</a:t>
            </a:r>
          </a:p>
          <a:p>
            <a:pPr lvl="1"/>
            <a:r>
              <a:rPr lang="en-US" sz="2600" b="1" dirty="0">
                <a:solidFill>
                  <a:schemeClr val="bg1"/>
                </a:solidFill>
              </a:rPr>
              <a:t>y = trans(x)</a:t>
            </a:r>
          </a:p>
          <a:p>
            <a:r>
              <a:rPr lang="en-US" sz="2600" dirty="0">
                <a:solidFill>
                  <a:schemeClr val="bg1"/>
                </a:solidFill>
              </a:rPr>
              <a:t>Transformation algorithm + algorithm for problem B yields an algorithm for problem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42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Figure 9.4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2362200"/>
            <a:ext cx="4855028" cy="259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3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Polynomial-time many-one reducible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0"/>
            <a:ext cx="81280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there exists a polynomial-time transformation algorithm from decision problem A to decision problem B, problem A is polynomial-time many-one reducible to problem B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aseline="30000" dirty="0">
                <a:solidFill>
                  <a:schemeClr val="bg1"/>
                </a:solidFill>
                <a:sym typeface="Symbol"/>
              </a:rPr>
              <a:t></a:t>
            </a:r>
            <a:r>
              <a:rPr lang="en-US" sz="2400" dirty="0">
                <a:solidFill>
                  <a:schemeClr val="bg1"/>
                </a:solidFill>
                <a:sym typeface="Symbol"/>
              </a:rPr>
              <a:t> B</a:t>
            </a:r>
          </a:p>
          <a:p>
            <a:r>
              <a:rPr lang="en-US" sz="2400" b="1" dirty="0">
                <a:solidFill>
                  <a:schemeClr val="bg1"/>
                </a:solidFill>
                <a:sym typeface="Symbol"/>
              </a:rPr>
              <a:t>Many-one: transformation algorithm is a function that may map many instances of problem A to one instance of problem B</a:t>
            </a:r>
          </a:p>
          <a:p>
            <a:r>
              <a:rPr lang="en-US" sz="2400" dirty="0">
                <a:solidFill>
                  <a:schemeClr val="bg1"/>
                </a:solidFill>
                <a:sym typeface="Symbol"/>
              </a:rPr>
              <a:t>If the transformation algorithm is polynomial-time and the algorithm for problem B is polynomial, The algorithm for A must be polynomial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Theorem 9.1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29605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decision problem B is in P and A </a:t>
            </a:r>
            <a:r>
              <a:rPr lang="en-US" sz="2400" baseline="30000" dirty="0">
                <a:solidFill>
                  <a:schemeClr val="bg1"/>
                </a:solidFill>
                <a:sym typeface="Symbol"/>
              </a:rPr>
              <a:t></a:t>
            </a:r>
            <a:r>
              <a:rPr lang="en-US" sz="2400" dirty="0">
                <a:solidFill>
                  <a:schemeClr val="bg1"/>
                </a:solidFill>
                <a:sym typeface="Symbol"/>
              </a:rPr>
              <a:t> B, then decision problem A is in 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6062"/>
            <a:ext cx="8108302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Let p be the polynomial bound on the computation of the transformation algorithm T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Let q be the polynomial bound on the algorithm M for B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size of T(x) is at most p(n) for input x of size 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Algorithm M with input T(x) does at most q(p(n)) steps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total work to transform x to T(x) and then apply M to get the correct answer: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p(n) + q(p(n)), which is polynomial in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65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551"/>
            <a:ext cx="7315200" cy="1154097"/>
          </a:xfrm>
        </p:spPr>
        <p:txBody>
          <a:bodyPr/>
          <a:lstStyle/>
          <a:p>
            <a:r>
              <a:rPr lang="en-US" dirty="0"/>
              <a:t>NP-Complete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0172"/>
            <a:ext cx="7315200" cy="19452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problem B is called NP-complete if both the following are true: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 is in NP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For every other problem A in NP, A </a:t>
            </a:r>
            <a:r>
              <a:rPr lang="en-US" sz="2400" baseline="30000" dirty="0">
                <a:solidFill>
                  <a:schemeClr val="bg1"/>
                </a:solidFill>
                <a:sym typeface="Symbol"/>
              </a:rPr>
              <a:t></a:t>
            </a:r>
            <a:r>
              <a:rPr lang="en-US" sz="2400" dirty="0">
                <a:solidFill>
                  <a:schemeClr val="bg1"/>
                </a:solidFill>
                <a:sym typeface="Symbol"/>
              </a:rPr>
              <a:t> 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ADAA-01DC-1E88-886C-8FD97FE5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155408"/>
            <a:ext cx="8105775" cy="34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08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Theorem 9.2 – Cook’s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67339"/>
            <a:ext cx="7315200" cy="323647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CNF-</a:t>
            </a:r>
            <a:r>
              <a:rPr lang="en-US" sz="2400" dirty="0" err="1">
                <a:solidFill>
                  <a:schemeClr val="bg1"/>
                </a:solidFill>
              </a:rPr>
              <a:t>Satisfiability</a:t>
            </a:r>
            <a:r>
              <a:rPr lang="en-US" sz="2400" dirty="0">
                <a:solidFill>
                  <a:schemeClr val="bg1"/>
                </a:solidFill>
              </a:rPr>
              <a:t> is NP-complete.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Proof found in Cook (1971) and in Gary and Johnson (1979)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4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Theorem 9.3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7833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A problem C is NP-complete if both of the following are true: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 is in NP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For some other NP-complete problem B, B </a:t>
            </a:r>
            <a:r>
              <a:rPr lang="en-US" sz="2400" baseline="30000" dirty="0">
                <a:solidFill>
                  <a:schemeClr val="bg1"/>
                </a:solidFill>
                <a:sym typeface="Symbol"/>
              </a:rPr>
              <a:t></a:t>
            </a:r>
            <a:r>
              <a:rPr lang="en-US" sz="2400" dirty="0">
                <a:solidFill>
                  <a:schemeClr val="bg1"/>
                </a:solidFill>
                <a:sym typeface="Symbol"/>
              </a:rPr>
              <a:t> C</a:t>
            </a:r>
          </a:p>
          <a:p>
            <a:pPr marL="45720" indent="0">
              <a:buNone/>
            </a:pPr>
            <a:endParaRPr lang="en-US" sz="2400" dirty="0">
              <a:solidFill>
                <a:schemeClr val="bg1"/>
              </a:solidFill>
              <a:sym typeface="Symbol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chemeClr val="bg1"/>
                </a:solidFill>
                <a:sym typeface="Symbol"/>
              </a:rPr>
              <a:t>Proof is based on the transitivity of reducibility …</a:t>
            </a:r>
            <a:endParaRPr lang="en-US" sz="2400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Figure 9.7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400981"/>
            <a:ext cx="53816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99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Intractability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96947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Dictionary Definition of intractable: “</a:t>
            </a:r>
            <a:r>
              <a:rPr lang="en-US" sz="2400" b="1" dirty="0">
                <a:solidFill>
                  <a:schemeClr val="bg1"/>
                </a:solidFill>
              </a:rPr>
              <a:t>difficult to treat or work.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Computer Science: </a:t>
            </a:r>
            <a:r>
              <a:rPr lang="en-US" sz="2400" b="1" dirty="0">
                <a:solidFill>
                  <a:srgbClr val="FF0000"/>
                </a:solidFill>
              </a:rPr>
              <a:t>problem is intractable if a computer has difficulty solving it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727E-B8EA-4F6E-BA76-E7F5540E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825240"/>
            <a:ext cx="2936240" cy="293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B52D0-EFCF-713D-4A50-867646B1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40" b="27813"/>
          <a:stretch/>
        </p:blipFill>
        <p:spPr>
          <a:xfrm>
            <a:off x="395287" y="3825239"/>
            <a:ext cx="5308861" cy="24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4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1331119" y="4076701"/>
            <a:ext cx="34290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GB" altLang="en-US" sz="1350">
              <a:solidFill>
                <a:srgbClr val="CC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GB" altLang="en-US" sz="1350">
              <a:solidFill>
                <a:srgbClr val="CCFFFF"/>
              </a:solidFill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143000" y="1104560"/>
            <a:ext cx="56012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b="1" dirty="0">
                <a:solidFill>
                  <a:schemeClr val="tx2"/>
                </a:solidFill>
              </a:rPr>
              <a:t>Computational Intractability</a:t>
            </a:r>
          </a:p>
        </p:txBody>
      </p:sp>
      <p:pic>
        <p:nvPicPr>
          <p:cNvPr id="41988" name="Picture 5" descr="image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25253"/>
            <a:ext cx="6858000" cy="397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6" descr="Image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2411"/>
            <a:ext cx="6858000" cy="386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8844AFD5-3578-3D1F-1C0F-02337E7F1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04560"/>
            <a:ext cx="56012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b="1" dirty="0">
                <a:solidFill>
                  <a:schemeClr val="tx2"/>
                </a:solidFill>
              </a:rPr>
              <a:t>Computational Intractability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5" descr="np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78832"/>
            <a:ext cx="6858000" cy="392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B432F3CE-B8E5-BE52-4E53-03ED1E3AC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04560"/>
            <a:ext cx="56012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b="1" dirty="0">
                <a:solidFill>
                  <a:schemeClr val="tx2"/>
                </a:solidFill>
              </a:rPr>
              <a:t>Computational Intractability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7741"/>
            <a:ext cx="7315200" cy="1154097"/>
          </a:xfrm>
        </p:spPr>
        <p:txBody>
          <a:bodyPr/>
          <a:lstStyle/>
          <a:p>
            <a:r>
              <a:rPr lang="en-US" dirty="0"/>
              <a:t>Tractable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42518"/>
            <a:ext cx="8098971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problem is </a:t>
            </a:r>
            <a:r>
              <a:rPr lang="en-US" sz="2400" b="1" dirty="0">
                <a:solidFill>
                  <a:schemeClr val="bg1"/>
                </a:solidFill>
              </a:rPr>
              <a:t>tractable</a:t>
            </a:r>
            <a:r>
              <a:rPr lang="en-US" sz="2400" dirty="0">
                <a:solidFill>
                  <a:schemeClr val="bg1"/>
                </a:solidFill>
              </a:rPr>
              <a:t> if there exists a </a:t>
            </a:r>
            <a:r>
              <a:rPr lang="en-US" sz="2400" b="1" dirty="0">
                <a:solidFill>
                  <a:schemeClr val="bg1"/>
                </a:solidFill>
              </a:rPr>
              <a:t>polynomial-bound algorithm</a:t>
            </a:r>
            <a:r>
              <a:rPr lang="en-US" sz="2400" dirty="0">
                <a:solidFill>
                  <a:schemeClr val="bg1"/>
                </a:solidFill>
              </a:rPr>
              <a:t> that solves 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Worst-case growth rate can be bounded by a polynomial </a:t>
            </a:r>
          </a:p>
          <a:p>
            <a:r>
              <a:rPr lang="en-US" sz="2400" dirty="0">
                <a:solidFill>
                  <a:schemeClr val="bg1"/>
                </a:solidFill>
              </a:rPr>
              <a:t>Function of its input size</a:t>
            </a:r>
          </a:p>
          <a:p>
            <a:r>
              <a:rPr lang="en-US" sz="2400" dirty="0">
                <a:solidFill>
                  <a:schemeClr val="bg1"/>
                </a:solidFill>
              </a:rPr>
              <a:t>P(n) = </a:t>
            </a:r>
            <a:r>
              <a:rPr lang="en-US" sz="2400" dirty="0" err="1">
                <a:solidFill>
                  <a:schemeClr val="bg1"/>
                </a:solidFill>
              </a:rPr>
              <a:t>a</a:t>
            </a:r>
            <a:r>
              <a:rPr lang="en-US" sz="2400" baseline="-25000" dirty="0" err="1">
                <a:solidFill>
                  <a:schemeClr val="bg1"/>
                </a:solidFill>
              </a:rPr>
              <a:t>n</a:t>
            </a:r>
            <a:r>
              <a:rPr lang="en-US" sz="2400" dirty="0" err="1">
                <a:solidFill>
                  <a:schemeClr val="bg1"/>
                </a:solidFill>
              </a:rPr>
              <a:t>n</a:t>
            </a:r>
            <a:r>
              <a:rPr lang="en-US" sz="2400" baseline="30000" dirty="0" err="1">
                <a:solidFill>
                  <a:schemeClr val="bg1"/>
                </a:solidFill>
              </a:rPr>
              <a:t>k</a:t>
            </a:r>
            <a:r>
              <a:rPr lang="en-US" sz="2400" dirty="0">
                <a:solidFill>
                  <a:schemeClr val="bg1"/>
                </a:solidFill>
              </a:rPr>
              <a:t> + . . . + a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n + a</a:t>
            </a:r>
            <a:r>
              <a:rPr lang="en-US" sz="2400" baseline="-250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 where k is a constant</a:t>
            </a:r>
          </a:p>
          <a:p>
            <a:r>
              <a:rPr lang="en-US" sz="2400" dirty="0">
                <a:solidFill>
                  <a:schemeClr val="bg1"/>
                </a:solidFill>
              </a:rPr>
              <a:t>P(n) </a:t>
            </a:r>
            <a:r>
              <a:rPr lang="en-US" sz="2400" dirty="0" err="1">
                <a:solidFill>
                  <a:schemeClr val="bg1"/>
                </a:solidFill>
              </a:rPr>
              <a:t>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n</a:t>
            </a:r>
            <a:r>
              <a:rPr lang="en-US" sz="2400" baseline="30000" dirty="0" err="1">
                <a:solidFill>
                  <a:schemeClr val="bg1"/>
                </a:solidFill>
              </a:rPr>
              <a:t>k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 </a:t>
            </a:r>
            <a:r>
              <a:rPr lang="en-US" sz="2400" dirty="0" err="1">
                <a:solidFill>
                  <a:schemeClr val="bg1"/>
                </a:solidFill>
              </a:rPr>
              <a:t>lg</a:t>
            </a:r>
            <a:r>
              <a:rPr lang="en-US" sz="2400" dirty="0">
                <a:solidFill>
                  <a:schemeClr val="bg1"/>
                </a:solidFill>
              </a:rPr>
              <a:t> n not a polynomial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 </a:t>
            </a:r>
            <a:r>
              <a:rPr lang="en-US" sz="2400" dirty="0" err="1">
                <a:solidFill>
                  <a:schemeClr val="bg1"/>
                </a:solidFill>
              </a:rPr>
              <a:t>lg</a:t>
            </a:r>
            <a:r>
              <a:rPr lang="en-US" sz="2400" dirty="0">
                <a:solidFill>
                  <a:schemeClr val="bg1"/>
                </a:solidFill>
              </a:rPr>
              <a:t> n &lt; n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bound by a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8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7741"/>
            <a:ext cx="7315200" cy="1154097"/>
          </a:xfrm>
        </p:spPr>
        <p:txBody>
          <a:bodyPr/>
          <a:lstStyle/>
          <a:p>
            <a:r>
              <a:rPr lang="en-US" dirty="0"/>
              <a:t>Intractable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53404"/>
            <a:ext cx="7576457" cy="3539527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Difficult to treat or work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problem in CS is </a:t>
            </a:r>
            <a:r>
              <a:rPr lang="en-US" sz="2400" b="1" dirty="0">
                <a:solidFill>
                  <a:schemeClr val="bg1"/>
                </a:solidFill>
              </a:rPr>
              <a:t>intractable</a:t>
            </a:r>
            <a:r>
              <a:rPr lang="en-US" sz="2400" dirty="0">
                <a:solidFill>
                  <a:schemeClr val="bg1"/>
                </a:solidFill>
              </a:rPr>
              <a:t> if a </a:t>
            </a:r>
            <a:r>
              <a:rPr lang="en-US" sz="2400" b="1" dirty="0">
                <a:solidFill>
                  <a:schemeClr val="bg1"/>
                </a:solidFill>
              </a:rPr>
              <a:t>computer has difficulty solving it</a:t>
            </a:r>
          </a:p>
          <a:p>
            <a:r>
              <a:rPr lang="en-US" sz="3000" dirty="0">
                <a:solidFill>
                  <a:srgbClr val="C00000"/>
                </a:solidFill>
              </a:rPr>
              <a:t>A problem is intractable if it is not  tractable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Any algorithm with a growth rate not bounded by a polynomial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</a:t>
            </a:r>
            <a:r>
              <a:rPr lang="en-US" sz="2400" baseline="30000" dirty="0" err="1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, c</a:t>
            </a:r>
            <a:r>
              <a:rPr lang="en-US" sz="2400" baseline="30000" dirty="0">
                <a:solidFill>
                  <a:schemeClr val="bg1"/>
                </a:solidFill>
              </a:rPr>
              <a:t>.01n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n</a:t>
            </a:r>
            <a:r>
              <a:rPr lang="en-US" sz="2400" baseline="30000" dirty="0" err="1">
                <a:solidFill>
                  <a:schemeClr val="bg1"/>
                </a:solidFill>
              </a:rPr>
              <a:t>logn</a:t>
            </a:r>
            <a:r>
              <a:rPr lang="en-US" sz="2400" dirty="0">
                <a:solidFill>
                  <a:schemeClr val="bg1"/>
                </a:solidFill>
              </a:rPr>
              <a:t>, n!, etc.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Property of </a:t>
            </a:r>
            <a:r>
              <a:rPr lang="en-US" sz="3500" b="1" dirty="0">
                <a:solidFill>
                  <a:schemeClr val="bg1"/>
                </a:solidFill>
              </a:rPr>
              <a:t>the problem </a:t>
            </a:r>
            <a:r>
              <a:rPr lang="en-US" sz="2400" b="1" dirty="0">
                <a:solidFill>
                  <a:schemeClr val="bg1"/>
                </a:solidFill>
              </a:rPr>
              <a:t>not the algorithm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81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638</TotalTime>
  <Words>1524</Words>
  <Application>Microsoft Office PowerPoint</Application>
  <PresentationFormat>On-screen Show (4:3)</PresentationFormat>
  <Paragraphs>205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ＭＳ ゴシック</vt:lpstr>
      <vt:lpstr>Arial</vt:lpstr>
      <vt:lpstr>Calibri</vt:lpstr>
      <vt:lpstr>Wingdings</vt:lpstr>
      <vt:lpstr>Perspective</vt:lpstr>
      <vt:lpstr>Computational  Complexity and  Intractability:  An Introduction to  the Theory of NP</vt:lpstr>
      <vt:lpstr>Objectives</vt:lpstr>
      <vt:lpstr>Traveling Salesperson Problem</vt:lpstr>
      <vt:lpstr>Intractability</vt:lpstr>
      <vt:lpstr>PowerPoint Presentation</vt:lpstr>
      <vt:lpstr>PowerPoint Presentation</vt:lpstr>
      <vt:lpstr>PowerPoint Presentation</vt:lpstr>
      <vt:lpstr>Tractable</vt:lpstr>
      <vt:lpstr>Intractable</vt:lpstr>
      <vt:lpstr>Three General Categories of Problems</vt:lpstr>
      <vt:lpstr>Polynomial-time Algorithms</vt:lpstr>
      <vt:lpstr>Proven to be Intractable</vt:lpstr>
      <vt:lpstr>Not proven to be intractable no existing polynomial time algorithm</vt:lpstr>
      <vt:lpstr>Define</vt:lpstr>
      <vt:lpstr>Decision problem</vt:lpstr>
      <vt:lpstr>Decision Problems</vt:lpstr>
      <vt:lpstr>Class P</vt:lpstr>
      <vt:lpstr>Nondeterministic Algorithms – consist of 2 phases</vt:lpstr>
      <vt:lpstr>Deterministic Phase  – Verification Phase</vt:lpstr>
      <vt:lpstr>Polynomial-time Nondeterministic Algorithm (NDA)</vt:lpstr>
      <vt:lpstr>Class NP</vt:lpstr>
      <vt:lpstr>Suppose answer yes for a given instance of traveling sales person</vt:lpstr>
      <vt:lpstr>Is P  NP?</vt:lpstr>
      <vt:lpstr>Figure  9.3</vt:lpstr>
      <vt:lpstr>CNF</vt:lpstr>
      <vt:lpstr>CNF</vt:lpstr>
      <vt:lpstr>CNF - Satisfiability Decision Problem</vt:lpstr>
      <vt:lpstr>CNF Satisfiability Decision Problem </vt:lpstr>
      <vt:lpstr>Polynomial-time Reducibility</vt:lpstr>
      <vt:lpstr>Polynomial-time Reducibility</vt:lpstr>
      <vt:lpstr>Figure 9.4</vt:lpstr>
      <vt:lpstr>Polynomial-time many-one reducible</vt:lpstr>
      <vt:lpstr>Theorem 9.1</vt:lpstr>
      <vt:lpstr>Proof</vt:lpstr>
      <vt:lpstr>NP-Complete</vt:lpstr>
      <vt:lpstr>Theorem 9.2 – Cook’s Theorem</vt:lpstr>
      <vt:lpstr>Theorem 9.3</vt:lpstr>
      <vt:lpstr>Figure 9.7</vt:lpstr>
    </vt:vector>
  </TitlesOfParts>
  <Company>Wilkes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and Interactability: An Introduction to the Theory of NP</dc:title>
  <dc:creator>Barbara Bracken</dc:creator>
  <cp:lastModifiedBy>Silvester Czanner</cp:lastModifiedBy>
  <cp:revision>36</cp:revision>
  <dcterms:created xsi:type="dcterms:W3CDTF">2014-01-05T21:49:56Z</dcterms:created>
  <dcterms:modified xsi:type="dcterms:W3CDTF">2023-11-06T14:21:12Z</dcterms:modified>
</cp:coreProperties>
</file>